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5" r:id="rId5"/>
    <p:sldId id="273" r:id="rId6"/>
    <p:sldId id="263" r:id="rId7"/>
    <p:sldId id="268" r:id="rId8"/>
    <p:sldId id="262" r:id="rId9"/>
    <p:sldId id="272" r:id="rId10"/>
    <p:sldId id="271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67"/>
    <a:srgbClr val="261036"/>
    <a:srgbClr val="5725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34D1-EAE5-4E52-A450-E472381A1BE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ED80-3977-4059-A6DF-4FC73F56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86458.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24942" cy="68859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1071546"/>
            <a:ext cx="6500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81F67"/>
                </a:solidFill>
                <a:latin typeface="Mistral" pitchFamily="66" charset="0"/>
              </a:rPr>
              <a:t>ПРИМЕНЕНИЕ  ИНТЕРАКТИВНЫХ ОБРАЗОВАТЕЛЬНЫХ </a:t>
            </a:r>
          </a:p>
          <a:p>
            <a:pPr algn="ctr"/>
            <a:r>
              <a:rPr lang="ru-RU" sz="2800" b="1" dirty="0" smtClean="0">
                <a:solidFill>
                  <a:srgbClr val="481F67"/>
                </a:solidFill>
                <a:latin typeface="Mistral" pitchFamily="66" charset="0"/>
              </a:rPr>
              <a:t>ТЕХНОЛОГИЙ ВО </a:t>
            </a:r>
            <a:r>
              <a:rPr lang="en-US" sz="2800" b="1" dirty="0" smtClean="0">
                <a:solidFill>
                  <a:srgbClr val="481F67"/>
                </a:solidFill>
                <a:latin typeface="Mistral" pitchFamily="66" charset="0"/>
              </a:rPr>
              <a:t>II </a:t>
            </a:r>
            <a:r>
              <a:rPr lang="ru-RU" sz="2800" b="1" dirty="0" smtClean="0">
                <a:solidFill>
                  <a:srgbClr val="481F67"/>
                </a:solidFill>
                <a:latin typeface="Mistral" pitchFamily="66" charset="0"/>
              </a:rPr>
              <a:t>МЛАДШЕЙ ГРУППЕ </a:t>
            </a:r>
            <a:r>
              <a:rPr lang="ru-RU" sz="2800" b="1" dirty="0">
                <a:solidFill>
                  <a:srgbClr val="481F67"/>
                </a:solidFill>
                <a:latin typeface="Mistral" pitchFamily="66" charset="0"/>
              </a:rPr>
              <a:t> </a:t>
            </a:r>
            <a:r>
              <a:rPr lang="ru-RU" sz="2800" b="1" dirty="0" smtClean="0">
                <a:solidFill>
                  <a:srgbClr val="481F67"/>
                </a:solidFill>
                <a:latin typeface="Mistral" pitchFamily="66" charset="0"/>
              </a:rPr>
              <a:t>В НОД ПО РАЗВИТИЮ РЕЧИ</a:t>
            </a:r>
          </a:p>
          <a:p>
            <a:pPr algn="ctr"/>
            <a:r>
              <a:rPr lang="ru-RU" sz="2800" b="1" dirty="0" smtClean="0">
                <a:solidFill>
                  <a:srgbClr val="481F67"/>
                </a:solidFill>
                <a:latin typeface="Mistral" pitchFamily="66" charset="0"/>
              </a:rPr>
              <a:t>(РУССКАЯ НАРОДНАЯ СКАЗКА«РЕПКА»)</a:t>
            </a:r>
            <a:endParaRPr lang="ru-RU" sz="2800" b="1" dirty="0">
              <a:solidFill>
                <a:srgbClr val="481F67"/>
              </a:solidFill>
              <a:latin typeface="Mistral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714356"/>
            <a:ext cx="440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«Детский сад №30» г. Хабаровск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143380"/>
            <a:ext cx="45113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Кудряшова Т.И. Меркулова Н.В.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-1" y="0"/>
            <a:ext cx="915260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1428736"/>
            <a:ext cx="3100272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«СМОТАЙ КЛУБОЧКИ»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парах, хоровод)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\IMG-20191203-WA0040.jpg"/>
          <p:cNvPicPr>
            <a:picLocks noChangeAspect="1" noChangeArrowheads="1"/>
          </p:cNvPicPr>
          <p:nvPr/>
        </p:nvPicPr>
        <p:blipFill>
          <a:blip r:embed="rId3"/>
          <a:srcRect l="19520" t="15069"/>
          <a:stretch>
            <a:fillRect/>
          </a:stretch>
        </p:blipFill>
        <p:spPr bwMode="auto">
          <a:xfrm>
            <a:off x="714348" y="1785926"/>
            <a:ext cx="3700555" cy="29289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Users\USER\Desktop\Новая папка\IMG-20191203-WA0042.jpg"/>
          <p:cNvPicPr>
            <a:picLocks noChangeAspect="1" noChangeArrowheads="1"/>
          </p:cNvPicPr>
          <p:nvPr/>
        </p:nvPicPr>
        <p:blipFill>
          <a:blip r:embed="rId4"/>
          <a:srcRect t="21875" r="1389" b="12500"/>
          <a:stretch>
            <a:fillRect/>
          </a:stretch>
        </p:blipFill>
        <p:spPr bwMode="auto">
          <a:xfrm>
            <a:off x="4768172" y="2357430"/>
            <a:ext cx="3590042" cy="31855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-1" y="0"/>
            <a:ext cx="915260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1714488"/>
            <a:ext cx="285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257D"/>
                </a:solidFill>
                <a:latin typeface="Mistral" pitchFamily="66" charset="0"/>
              </a:rPr>
              <a:t>БЛАГОДАРИМ </a:t>
            </a:r>
          </a:p>
          <a:p>
            <a:pPr algn="ctr"/>
            <a:r>
              <a:rPr lang="ru-RU" sz="4000" b="1" dirty="0" smtClean="0">
                <a:solidFill>
                  <a:srgbClr val="57257D"/>
                </a:solidFill>
                <a:latin typeface="Mistral" pitchFamily="66" charset="0"/>
              </a:rPr>
              <a:t>ЗА</a:t>
            </a:r>
          </a:p>
          <a:p>
            <a:pPr algn="ctr"/>
            <a:r>
              <a:rPr lang="ru-RU" sz="4000" b="1" dirty="0" smtClean="0">
                <a:solidFill>
                  <a:srgbClr val="57257D"/>
                </a:solidFill>
                <a:latin typeface="Mistral" pitchFamily="66" charset="0"/>
              </a:rPr>
              <a:t>ВНИМАНИЕ!</a:t>
            </a:r>
            <a:endParaRPr lang="ru-RU" sz="4000" b="1" dirty="0">
              <a:solidFill>
                <a:srgbClr val="57257D"/>
              </a:solidFill>
              <a:latin typeface="Mistral" pitchFamily="66" charset="0"/>
            </a:endParaRPr>
          </a:p>
        </p:txBody>
      </p:sp>
      <p:pic>
        <p:nvPicPr>
          <p:cNvPr id="5122" name="Picture 2" descr="C:\Users\USER\Desktop\IMG_20181021_213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3929089" cy="492922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4500570"/>
            <a:ext cx="300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Выполнили: Кудряшова Т.И.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Меркулова Н.В.</a:t>
            </a:r>
          </a:p>
          <a:p>
            <a:pPr algn="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Ермолович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А.Г.</a:t>
            </a:r>
          </a:p>
          <a:p>
            <a:pPr algn="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rame003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-142900"/>
            <a:ext cx="9644130" cy="7215238"/>
          </a:xfrm>
          <a:prstGeom prst="rect">
            <a:avLst/>
          </a:prstGeom>
          <a:noFill/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071538" y="1000108"/>
            <a:ext cx="7143800" cy="38807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Хоровод  - на начальном этапе взрослый является ведущим, т.к. дети  самостоятельно выполнить задание по очереди не могут. Воспитатель с помощью предмета учит детей выполнять задание по очереди, тем самым воспитывает у них такие качества, как умение выслушивать ответы и не перебивать друг друга.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Интерактивная технология «Хоровод» способствует формированию начальных навыков произвольного поведения у дошкольников.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rame003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-142900"/>
            <a:ext cx="9644130" cy="7215238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57290" y="1357298"/>
            <a:ext cx="67866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в парах </a:t>
            </a:r>
            <a:r>
              <a:rPr lang="ru-RU" sz="2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ети учатся взаимодействовать друг с другом, объединяясь в пары по желанию.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Работая в паре, дети совершенствуют умение договариваться, последовательно, сообща выполнять работу. Интерактивное обучение в парах помогает выработать навыки сотрудничества в ситуации   камерного общения.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-8607" y="0"/>
            <a:ext cx="9152607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IMG-20191203-WA0012.jpg"/>
          <p:cNvPicPr>
            <a:picLocks noChangeAspect="1" noChangeArrowheads="1"/>
          </p:cNvPicPr>
          <p:nvPr/>
        </p:nvPicPr>
        <p:blipFill>
          <a:blip r:embed="rId3"/>
          <a:srcRect l="6897" t="17242" r="8046" b="8620"/>
          <a:stretch>
            <a:fillRect/>
          </a:stretch>
        </p:blipFill>
        <p:spPr bwMode="auto">
          <a:xfrm>
            <a:off x="730116" y="1428737"/>
            <a:ext cx="3556132" cy="41328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4" descr="C:\Users\USER\Desktop\Новая папка\IMG-20191203-WA0015.jpg"/>
          <p:cNvPicPr>
            <a:picLocks noChangeAspect="1" noChangeArrowheads="1"/>
          </p:cNvPicPr>
          <p:nvPr/>
        </p:nvPicPr>
        <p:blipFill>
          <a:blip r:embed="rId4"/>
          <a:srcRect l="20312" t="10416" r="15625" b="13541"/>
          <a:stretch>
            <a:fillRect/>
          </a:stretch>
        </p:blipFill>
        <p:spPr bwMode="auto">
          <a:xfrm>
            <a:off x="4857752" y="2143116"/>
            <a:ext cx="3616057" cy="335758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1428736"/>
            <a:ext cx="384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«ПОЧИНИМ КОВЁР» (хоровод)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-1" y="0"/>
            <a:ext cx="9152607" cy="6858000"/>
          </a:xfrm>
          <a:prstGeom prst="rect">
            <a:avLst/>
          </a:prstGeom>
          <a:noFill/>
        </p:spPr>
      </p:pic>
      <p:pic>
        <p:nvPicPr>
          <p:cNvPr id="3" name="Picture 5" descr="C:\Users\USER\Desktop\Новая папка\IMG-20191203-WA0016.jpg"/>
          <p:cNvPicPr>
            <a:picLocks noChangeAspect="1" noChangeArrowheads="1"/>
          </p:cNvPicPr>
          <p:nvPr/>
        </p:nvPicPr>
        <p:blipFill>
          <a:blip r:embed="rId3"/>
          <a:srcRect l="9722" t="13541" r="15278" b="7291"/>
          <a:stretch>
            <a:fillRect/>
          </a:stretch>
        </p:blipFill>
        <p:spPr bwMode="auto">
          <a:xfrm>
            <a:off x="785786" y="857232"/>
            <a:ext cx="3500462" cy="46963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USER\Desktop\Новая папка\IMG-20191203-WA0018.jpg"/>
          <p:cNvPicPr>
            <a:picLocks noChangeAspect="1" noChangeArrowheads="1"/>
          </p:cNvPicPr>
          <p:nvPr/>
        </p:nvPicPr>
        <p:blipFill>
          <a:blip r:embed="rId4"/>
          <a:srcRect l="8751" t="10000" r="14999" b="6667"/>
          <a:stretch>
            <a:fillRect/>
          </a:stretch>
        </p:blipFill>
        <p:spPr bwMode="auto">
          <a:xfrm>
            <a:off x="4714876" y="1785926"/>
            <a:ext cx="3707632" cy="30390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-1" y="0"/>
            <a:ext cx="915260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150017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«РАЗЛОЖИ ЦВЕТОЧКИ» (хоровод)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\IMG-20191203-WA0022.jpg"/>
          <p:cNvPicPr>
            <a:picLocks noChangeAspect="1" noChangeArrowheads="1"/>
          </p:cNvPicPr>
          <p:nvPr/>
        </p:nvPicPr>
        <p:blipFill>
          <a:blip r:embed="rId3"/>
          <a:srcRect l="7031" t="7291" r="8593" b="6250"/>
          <a:stretch>
            <a:fillRect/>
          </a:stretch>
        </p:blipFill>
        <p:spPr bwMode="auto">
          <a:xfrm>
            <a:off x="714348" y="1785926"/>
            <a:ext cx="3625263" cy="2786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Users\USER\Desktop\Новая папка\IMG-20191203-WA0023.jpg"/>
          <p:cNvPicPr>
            <a:picLocks noChangeAspect="1" noChangeArrowheads="1"/>
          </p:cNvPicPr>
          <p:nvPr/>
        </p:nvPicPr>
        <p:blipFill>
          <a:blip r:embed="rId4"/>
          <a:srcRect l="10937" t="13541" r="10156" b="13541"/>
          <a:stretch>
            <a:fillRect/>
          </a:stretch>
        </p:blipFill>
        <p:spPr bwMode="auto">
          <a:xfrm>
            <a:off x="4714876" y="2643182"/>
            <a:ext cx="3731105" cy="258591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0" y="0"/>
            <a:ext cx="9152607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\IMG-20191203-WA0025.jpg"/>
          <p:cNvPicPr>
            <a:picLocks noChangeAspect="1" noChangeArrowheads="1"/>
          </p:cNvPicPr>
          <p:nvPr/>
        </p:nvPicPr>
        <p:blipFill>
          <a:blip r:embed="rId3"/>
          <a:srcRect l="5333" r="9333" b="14666"/>
          <a:stretch>
            <a:fillRect/>
          </a:stretch>
        </p:blipFill>
        <p:spPr bwMode="auto">
          <a:xfrm>
            <a:off x="1000100" y="1357298"/>
            <a:ext cx="3161132" cy="42148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USER\Desktop\Новая папка\IMG-20191203-WA0027.jpg"/>
          <p:cNvPicPr>
            <a:picLocks noChangeAspect="1" noChangeArrowheads="1"/>
          </p:cNvPicPr>
          <p:nvPr/>
        </p:nvPicPr>
        <p:blipFill>
          <a:blip r:embed="rId4"/>
          <a:srcRect t="18056" b="5555"/>
          <a:stretch>
            <a:fillRect/>
          </a:stretch>
        </p:blipFill>
        <p:spPr bwMode="auto">
          <a:xfrm>
            <a:off x="4786314" y="1857364"/>
            <a:ext cx="3647218" cy="37147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1357298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«ЗОЛУШКА» (в парах)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-1" y="0"/>
            <a:ext cx="915260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1357298"/>
            <a:ext cx="3095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«ПРИЩЕПКИ» (в парах)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\IMG-20191203-WA0032.jpg"/>
          <p:cNvPicPr>
            <a:picLocks noChangeAspect="1" noChangeArrowheads="1"/>
          </p:cNvPicPr>
          <p:nvPr/>
        </p:nvPicPr>
        <p:blipFill>
          <a:blip r:embed="rId3"/>
          <a:srcRect t="14583"/>
          <a:stretch>
            <a:fillRect/>
          </a:stretch>
        </p:blipFill>
        <p:spPr bwMode="auto">
          <a:xfrm>
            <a:off x="714348" y="1428736"/>
            <a:ext cx="3638079" cy="4143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C:\Users\USER\Desktop\Новая папка\IMG-20191203-WA0034.jpg"/>
          <p:cNvPicPr>
            <a:picLocks noChangeAspect="1" noChangeArrowheads="1"/>
          </p:cNvPicPr>
          <p:nvPr/>
        </p:nvPicPr>
        <p:blipFill>
          <a:blip r:embed="rId4"/>
          <a:srcRect l="15278" t="29167" r="8333"/>
          <a:stretch>
            <a:fillRect/>
          </a:stretch>
        </p:blipFill>
        <p:spPr bwMode="auto">
          <a:xfrm>
            <a:off x="5072066" y="1714488"/>
            <a:ext cx="3071834" cy="379788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isspng-image-portable-network-graphics-painting-vector-gr-21352-47-5c09ccb5a002f1.2988072015441461016554.jpg"/>
          <p:cNvPicPr>
            <a:picLocks noChangeAspect="1" noChangeArrowheads="1"/>
          </p:cNvPicPr>
          <p:nvPr/>
        </p:nvPicPr>
        <p:blipFill>
          <a:blip r:embed="rId2"/>
          <a:srcRect b="1053"/>
          <a:stretch>
            <a:fillRect/>
          </a:stretch>
        </p:blipFill>
        <p:spPr bwMode="auto">
          <a:xfrm>
            <a:off x="-1" y="0"/>
            <a:ext cx="9152607" cy="6858000"/>
          </a:xfrm>
          <a:prstGeom prst="rect">
            <a:avLst/>
          </a:prstGeom>
          <a:noFill/>
          <a:effectLst/>
        </p:spPr>
      </p:pic>
      <p:pic>
        <p:nvPicPr>
          <p:cNvPr id="6146" name="Picture 2" descr="C:\Users\USER\Desktop\Новая папка\IMG-20191203-WA0036.jpg"/>
          <p:cNvPicPr>
            <a:picLocks noChangeAspect="1" noChangeArrowheads="1"/>
          </p:cNvPicPr>
          <p:nvPr/>
        </p:nvPicPr>
        <p:blipFill>
          <a:blip r:embed="rId3"/>
          <a:srcRect t="7143" r="6667" b="8571"/>
          <a:stretch>
            <a:fillRect/>
          </a:stretch>
        </p:blipFill>
        <p:spPr bwMode="auto">
          <a:xfrm rot="21282564">
            <a:off x="1237666" y="408048"/>
            <a:ext cx="4450218" cy="53584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1428736"/>
            <a:ext cx="310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«СКАЖИ КАКАЯ» (хоровод)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21</cp:revision>
  <dcterms:created xsi:type="dcterms:W3CDTF">2019-12-03T00:06:40Z</dcterms:created>
  <dcterms:modified xsi:type="dcterms:W3CDTF">2019-12-09T08:07:45Z</dcterms:modified>
</cp:coreProperties>
</file>